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1" r:id="rId2"/>
    <p:sldId id="276" r:id="rId3"/>
    <p:sldId id="293" r:id="rId4"/>
    <p:sldId id="310" r:id="rId5"/>
    <p:sldId id="301" r:id="rId6"/>
    <p:sldId id="296" r:id="rId7"/>
    <p:sldId id="297" r:id="rId8"/>
    <p:sldId id="298" r:id="rId9"/>
    <p:sldId id="292" r:id="rId10"/>
    <p:sldId id="303" r:id="rId11"/>
    <p:sldId id="300" r:id="rId12"/>
    <p:sldId id="299" r:id="rId13"/>
    <p:sldId id="294" r:id="rId14"/>
    <p:sldId id="311" r:id="rId15"/>
    <p:sldId id="304" r:id="rId16"/>
    <p:sldId id="305" r:id="rId17"/>
    <p:sldId id="306" r:id="rId18"/>
    <p:sldId id="308" r:id="rId19"/>
    <p:sldId id="309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aviar Dreams" panose="020B0402020204020504" pitchFamily="34" charset="0"/>
      <p:regular r:id="rId27"/>
      <p:bold r:id="rId28"/>
      <p:italic r:id="rId29"/>
      <p:boldItalic r:id="rId30"/>
    </p:embeddedFont>
    <p:embeddedFont>
      <p:font typeface="UTM Caviar" panose="02040603050506020204" pitchFamily="18" charset="0"/>
      <p:regular r:id="rId31"/>
    </p:embeddedFont>
    <p:embeddedFont>
      <p:font typeface="VNF-Caviar Dreams" panose="02000503020000020003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úc Thịnh Nguyễn" initials="PTN" lastIdx="1" clrIdx="0">
    <p:extLst>
      <p:ext uri="{19B8F6BF-5375-455C-9EA6-DF929625EA0E}">
        <p15:presenceInfo xmlns:p15="http://schemas.microsoft.com/office/powerpoint/2012/main" userId="65e96b615a50bf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DCE5E-1DEA-4BBD-857A-A412537B7E57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14C42-E44F-4F3A-9158-9703D6A8B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2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07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7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26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56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3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34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57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41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19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39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16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15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38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44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8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6000" baseline="0"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3" y="4286452"/>
            <a:ext cx="3611879" cy="701717"/>
          </a:xfrm>
        </p:spPr>
        <p:txBody>
          <a:bodyPr/>
          <a:lstStyle>
            <a:lvl1pPr marL="0" indent="0" algn="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2774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E13-8567-4AA7-BA8C-137448A551A8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412C8E13-8567-4AA7-BA8C-137448A551A8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C5BEA5F-45C3-4BB6-A590-5A9FB25E34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5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fileexchange/117465-qfiscgen-fuzzy-c-code-generator-for-embedded-system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0183" y="1717828"/>
            <a:ext cx="5947677" cy="2325060"/>
          </a:xfrm>
        </p:spPr>
        <p:txBody>
          <a:bodyPr>
            <a:normAutofit/>
          </a:bodyPr>
          <a:lstStyle/>
          <a:p>
            <a:r>
              <a:rPr lang="en-US" sz="4800" dirty="0" err="1"/>
              <a:t>Điều</a:t>
            </a:r>
            <a:r>
              <a:rPr lang="en-US" sz="4800" dirty="0"/>
              <a:t> </a:t>
            </a:r>
            <a:r>
              <a:rPr lang="en-US" sz="4800" dirty="0" err="1"/>
              <a:t>khiển</a:t>
            </a:r>
            <a:r>
              <a:rPr lang="en-US" sz="4800" dirty="0"/>
              <a:t> </a:t>
            </a:r>
            <a:r>
              <a:rPr lang="en-US" sz="4800" dirty="0" err="1"/>
              <a:t>cân</a:t>
            </a:r>
            <a:r>
              <a:rPr lang="en-US" sz="4800" dirty="0"/>
              <a:t> </a:t>
            </a:r>
            <a:r>
              <a:rPr lang="en-US" sz="4800" dirty="0" err="1"/>
              <a:t>bằng</a:t>
            </a:r>
            <a:r>
              <a:rPr lang="en-US" sz="4800" dirty="0"/>
              <a:t> robot 2 bánh </a:t>
            </a:r>
            <a:r>
              <a:rPr lang="en-US" sz="4800" dirty="0" err="1"/>
              <a:t>dùng</a:t>
            </a:r>
            <a:r>
              <a:rPr lang="en-US" sz="4800" dirty="0"/>
              <a:t> </a:t>
            </a:r>
            <a:r>
              <a:rPr lang="en-US" sz="4800" dirty="0" err="1"/>
              <a:t>bộ</a:t>
            </a:r>
            <a:r>
              <a:rPr lang="en-US" sz="4800" dirty="0"/>
              <a:t> </a:t>
            </a:r>
            <a:r>
              <a:rPr lang="en-US" sz="4800" dirty="0" err="1"/>
              <a:t>điều</a:t>
            </a:r>
            <a:r>
              <a:rPr lang="en-US" sz="4800" dirty="0"/>
              <a:t> </a:t>
            </a:r>
            <a:r>
              <a:rPr lang="en-US" sz="4800" dirty="0" err="1"/>
              <a:t>khiển</a:t>
            </a:r>
            <a:r>
              <a:rPr lang="en-US" sz="4800" dirty="0"/>
              <a:t> </a:t>
            </a:r>
            <a:r>
              <a:rPr lang="en-US" sz="4800" dirty="0" err="1"/>
              <a:t>mờ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5767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70255-0B5F-493B-A4D2-7EDC538F2ADE}"/>
              </a:ext>
            </a:extLst>
          </p:cNvPr>
          <p:cNvSpPr txBox="1"/>
          <p:nvPr/>
        </p:nvSpPr>
        <p:spPr>
          <a:xfrm>
            <a:off x="736600" y="1054100"/>
            <a:ext cx="7581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Lưu đồ giải thuật: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E3B75-3EEB-16F6-46E0-C26321DD4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403276"/>
            <a:ext cx="8737600" cy="44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7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B7701-8711-004C-707B-7F336BFB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816"/>
            <a:ext cx="9144000" cy="11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753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70255-0B5F-493B-A4D2-7EDC538F2ADE}"/>
              </a:ext>
            </a:extLst>
          </p:cNvPr>
          <p:cNvSpPr txBox="1"/>
          <p:nvPr/>
        </p:nvSpPr>
        <p:spPr>
          <a:xfrm>
            <a:off x="628650" y="2065386"/>
            <a:ext cx="78867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>
                <a:latin typeface="Calibri" panose="020F0502020204030204" pitchFamily="34" charset="0"/>
                <a:cs typeface="Calibri" panose="020F0502020204030204" pitchFamily="34" charset="0"/>
              </a:rPr>
              <a:t>Sử dụng MATLAB ver 2018b hoặc cao hơn:</a:t>
            </a:r>
          </a:p>
          <a:p>
            <a:pPr algn="just"/>
            <a:r>
              <a:rPr lang="en-US" sz="2500">
                <a:latin typeface="Calibri" panose="020F0502020204030204" pitchFamily="34" charset="0"/>
                <a:cs typeface="Calibri" panose="020F0502020204030204" pitchFamily="34" charset="0"/>
              </a:rPr>
              <a:t>	B1: Tạo hệ mờ bằng MATLAB Fuzzy Logic Toolbox. 	       Lưu file (.fis) vào current folder MATLAB</a:t>
            </a:r>
          </a:p>
          <a:p>
            <a:pPr algn="just"/>
            <a:r>
              <a:rPr lang="en-US" sz="2500">
                <a:latin typeface="Calibri" panose="020F0502020204030204" pitchFamily="34" charset="0"/>
                <a:cs typeface="Calibri" panose="020F0502020204030204" pitchFamily="34" charset="0"/>
              </a:rPr>
              <a:t>	B2: Download file script qfisgen.m, lưu vào current 	        folder của MATLAB</a:t>
            </a:r>
          </a:p>
          <a:p>
            <a:pPr algn="just"/>
            <a:r>
              <a:rPr lang="en-US" sz="2500">
                <a:latin typeface="Calibri" panose="020F0502020204030204" pitchFamily="34" charset="0"/>
                <a:cs typeface="Calibri" panose="020F0502020204030204" pitchFamily="34" charset="0"/>
              </a:rPr>
              <a:t>	B3: Nhập lệnh: qfiscgen(‘tên-file.fis’). Nhấn Enter</a:t>
            </a:r>
          </a:p>
          <a:p>
            <a:pPr algn="just"/>
            <a:r>
              <a:rPr lang="en-US" sz="2500">
                <a:latin typeface="Calibri" panose="020F0502020204030204" pitchFamily="34" charset="0"/>
                <a:cs typeface="Calibri" panose="020F0502020204030204" pitchFamily="34" charset="0"/>
              </a:rPr>
              <a:t>	B4: Copy các file vừa sinh ra vào STM32 project. Và 	        sử dụng 2 hàm: fuzzy_init() và fuzzy_run()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D5705-294B-9CA5-210F-5FA05E820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6"/>
          <a:stretch/>
        </p:blipFill>
        <p:spPr>
          <a:xfrm>
            <a:off x="5042312" y="5239886"/>
            <a:ext cx="2006302" cy="1480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B2490-F734-3861-179B-0DFFC27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30" y="5358595"/>
            <a:ext cx="2006302" cy="12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21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628650" y="1003300"/>
            <a:ext cx="7029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Thiết kế phần cứng: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3C10A-C461-A23A-7D76-04CA87A2B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92990"/>
            <a:ext cx="2573965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F1F85-413A-DB24-1A20-39A6A047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228" y="1992990"/>
            <a:ext cx="4176122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3D8E-F435-1619-E2BD-E534F0DF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Phần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cứng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1AD831-BC7A-09A6-4D4D-1F53CDD56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77" y="1618119"/>
            <a:ext cx="6514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628650" y="1003300"/>
            <a:ext cx="7029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Firmware: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1EB8-CA71-F954-688D-E20AB462D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82" y="1176951"/>
            <a:ext cx="5942636" cy="5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628650" y="1395179"/>
            <a:ext cx="7886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Cảm biến MPU6050:</a:t>
            </a:r>
          </a:p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	- Cảm biến phải được gắn cố định vào xe, song song với mặt đất. (nên hàn trực tiếp vào board, không nên cắm header).</a:t>
            </a:r>
          </a:p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	- Giá trị đọc từ cảm biến phải lọc nhiễu trước khi đưa vào bộ điều khiển.</a:t>
            </a:r>
          </a:p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	- Giá trị THETA_OFFSET dùng để bù cho độ nghiêng ban đầu của xe khi cân bằng.</a:t>
            </a:r>
          </a:p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479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628649" y="1409693"/>
            <a:ext cx="78866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Motor_run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output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Fuzzy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quay (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chân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A1, A2, B1, B2),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băm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xung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enable_run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ngưng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khẩn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sắp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ngã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394365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920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Tài liệu tham khảo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493486" y="1337131"/>
            <a:ext cx="80218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Calibri" panose="020F0502020204030204" pitchFamily="34" charset="0"/>
                <a:cs typeface="Calibri" panose="020F0502020204030204" pitchFamily="34" charset="0"/>
              </a:rPr>
              <a:t>Bài giảng Nhập môn ĐK thông minh, PGS-TS Huỳnh Thái Hoàng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Calibri" panose="020F0502020204030204" pitchFamily="34" charset="0"/>
                <a:cs typeface="Calibri" panose="020F0502020204030204" pitchFamily="34" charset="0"/>
              </a:rPr>
              <a:t>Odry, Á., Fuller, R., Rudas, I.J., &amp; Odry, P. (2020). Fuzzy control of self‐balancing robots: A control laboratory project. Computer Applications in Engineering Education, 28, 512 - 535.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300">
                <a:latin typeface="Calibri" panose="020F0502020204030204" pitchFamily="34" charset="0"/>
                <a:cs typeface="Calibri" panose="020F0502020204030204" pitchFamily="34" charset="0"/>
              </a:rPr>
              <a:t>Fuzzy C-code generator for embedded systems: </a:t>
            </a:r>
            <a:r>
              <a:rPr lang="da-DK" sz="23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https://www.mathworks.com/...</a:t>
            </a:r>
            <a:endParaRPr 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5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FF2D0B-CBF1-DC68-3F42-03400BE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965"/>
            <a:ext cx="9144000" cy="2748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A5B4C-8842-529D-32AD-3468D10431EF}"/>
              </a:ext>
            </a:extLst>
          </p:cNvPr>
          <p:cNvSpPr/>
          <p:nvPr/>
        </p:nvSpPr>
        <p:spPr>
          <a:xfrm>
            <a:off x="3006011" y="1938908"/>
            <a:ext cx="313197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 w="0"/>
                <a:solidFill>
                  <a:srgbClr val="00ADD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527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098"/>
            <a:ext cx="7886700" cy="1325563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Nội dung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456" y="1970770"/>
            <a:ext cx="597988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Thiết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kê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́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̣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robot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bánh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4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989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Thiết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kê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́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bô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̣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robot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bánh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9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0631-1304-F1CC-1591-EF56C92E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CHỌN BỘ ĐIỀU KHIỂN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CBA2-D8FA-6B42-8435-289AEAE6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Vì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đối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tượng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ở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có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khâu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tích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́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tưởng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̣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điều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khiển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̀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D90BC-195A-CCF2-78AE-648230B6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47" y="3429000"/>
            <a:ext cx="6530906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0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4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CÁC BIẾN VÀO RA CỦA BỘ ĐIỀU KHIỂN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0BA89-F528-2D73-354C-0EDE6795436C}"/>
                  </a:ext>
                </a:extLst>
              </p:cNvPr>
              <p:cNvSpPr txBox="1"/>
              <p:nvPr/>
            </p:nvSpPr>
            <p:spPr>
              <a:xfrm>
                <a:off x="2879998" y="1250025"/>
                <a:ext cx="6149701" cy="461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vi-VN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Các biến vào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6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vi-VN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θ: 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góc nghiêng của </a:t>
                </a:r>
                <a:r>
                  <a:rPr lang="vi-V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robot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so với vị trí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thẳng đứng ban đầu (</a:t>
                </a:r>
                <a:r>
                  <a:rPr lang="vi-V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deg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just"/>
                <a:r>
                  <a:rPr lang="en-US" sz="2400" dirty="0">
                    <a:cs typeface="Calibri" panose="020F0502020204030204" pitchFamily="34" charset="0"/>
                  </a:rPr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l-GR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40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vận tốc góc (</a:t>
                </a:r>
                <a:r>
                  <a:rPr lang="vi-V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deg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/s)</a:t>
                </a: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u: Giá trị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băm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xung</a:t>
                </a:r>
                <a:endParaRPr lang="vi-V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vi-VN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Chuẩn hóa các biến </a:t>
                </a:r>
                <a:r>
                  <a:rPr lang="en-US" sz="26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vào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6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Góc nghiêng: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7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m:rPr>
                        <m:nor/>
                      </m:rPr>
                      <a:rPr lang="el-GR" sz="240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7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vi-V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deg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vi-VN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K1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1/7.3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Vận tốc góc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110</m:t>
                    </m:r>
                    <m:r>
                      <a:rPr lang="vi-V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acc>
                      <m:accPr>
                        <m:chr m:val="̇"/>
                        <m:ctrlPr>
                          <a:rPr lang="el-G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40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θ</m:t>
                        </m:r>
                      </m:e>
                    </m:acc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110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vi-V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deg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/s)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vi-VN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K2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1/110</a:t>
                </a: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băm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xung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2700</m:t>
                    </m:r>
                    <m:r>
                      <a:rPr lang="vi-V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</m:t>
                    </m:r>
                    <m:r>
                      <a:rPr lang="vi-V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vi-VN" sz="24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2700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2400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Ku</a:t>
                </a:r>
                <a:r>
                  <a:rPr lang="vi-V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2700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E0BA89-F528-2D73-354C-0EDE6795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998" y="1250025"/>
                <a:ext cx="6149701" cy="4619470"/>
              </a:xfrm>
              <a:prstGeom prst="rect">
                <a:avLst/>
              </a:prstGeom>
              <a:blipFill>
                <a:blip r:embed="rId3"/>
                <a:stretch>
                  <a:fillRect l="-1487" t="-1055" b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157EF2B-51B7-A99F-ACC9-9AFD17044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6" y="1379626"/>
            <a:ext cx="246341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8723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CÁC GIÁ TRỊ NGÔN NGỮ CỦA CÁC BIẾN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723900" y="792825"/>
            <a:ext cx="830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Định nghĩa các giá trị ngôn ngữ cho các biến vào, ra</a:t>
            </a:r>
            <a:endParaRPr lang="vi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EA6E1-D5D6-0AAA-33FA-645470DD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4" y="1182638"/>
            <a:ext cx="4671752" cy="1914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2A0A8-7130-894B-0039-C2EAF48A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4" y="3115552"/>
            <a:ext cx="4671751" cy="198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625557-7217-D834-6CF9-A8C169B73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3" y="5101610"/>
            <a:ext cx="3993013" cy="1603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155AEE-7B14-439C-FF7B-DB10553C314C}"/>
              </a:ext>
            </a:extLst>
          </p:cNvPr>
          <p:cNvSpPr txBox="1"/>
          <p:nvPr/>
        </p:nvSpPr>
        <p:spPr>
          <a:xfrm>
            <a:off x="5715000" y="1716155"/>
            <a:ext cx="3098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Các hệ số </a:t>
            </a:r>
            <a:r>
              <a:rPr lang="en-US" sz="2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c1, c2, c3, c4, c5, c6 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K1, K2, Ku 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phải được chỉnh định bằng thực nghiệm</a:t>
            </a:r>
          </a:p>
        </p:txBody>
      </p:sp>
    </p:spTree>
    <p:extLst>
      <p:ext uri="{BB962C8B-B14F-4D97-AF65-F5344CB8AC3E}">
        <p14:creationId xmlns:p14="http://schemas.microsoft.com/office/powerpoint/2010/main" val="18767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293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CÁC QUY TẮC ĐIỀU KHIỂN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28651" y="869025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5 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8576A7-21BC-1BAB-E151-0C3B0ED84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47" y="1365361"/>
            <a:ext cx="2348740" cy="2600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0AAB1-1B71-017B-15C1-6A5301005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99" y="4120252"/>
            <a:ext cx="2348740" cy="2604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9178E-BE3C-E275-C692-FFF2B14502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5" y="1371600"/>
            <a:ext cx="2341644" cy="26009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5E206E-F58D-DDDB-98AD-D0C663DF2F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129" y="1371600"/>
            <a:ext cx="2348740" cy="2600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78C63F-F88A-B52B-EDC3-D21ECFA074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21" y="4124193"/>
            <a:ext cx="2338112" cy="26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2937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Luật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28651" y="907125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Bảng quy tắc điều khiển dựa vào kinh nghiệm:</a:t>
            </a:r>
            <a:endParaRPr lang="vi-VN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AAFA6-2443-4E75-845C-1E37E021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1521529"/>
            <a:ext cx="7346950" cy="4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0" y="224572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0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TM Caviar"/>
        <a:ea typeface=""/>
        <a:cs typeface=""/>
      </a:majorFont>
      <a:minorFont>
        <a:latin typeface="VNF-Caviar Drea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PIFClassTemplate_Lite</Template>
  <TotalTime>818</TotalTime>
  <Words>696</Words>
  <Application>Microsoft Office PowerPoint</Application>
  <PresentationFormat>On-screen Show (4:3)</PresentationFormat>
  <Paragraphs>72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Caviar Dreams</vt:lpstr>
      <vt:lpstr>Calibri</vt:lpstr>
      <vt:lpstr>Wingdings</vt:lpstr>
      <vt:lpstr>Arial</vt:lpstr>
      <vt:lpstr>Cambria Math</vt:lpstr>
      <vt:lpstr>UTM Caviar</vt:lpstr>
      <vt:lpstr>VNF-Caviar Dreams</vt:lpstr>
      <vt:lpstr>Office Theme</vt:lpstr>
      <vt:lpstr>Điều khiển cân bằng robot 2 bánh dùng bộ điều khiển mờ</vt:lpstr>
      <vt:lpstr>Nội dung</vt:lpstr>
      <vt:lpstr>1. Thiết kế bộ điều khiển mờ cho robot cân bằng 2 bánh</vt:lpstr>
      <vt:lpstr>CHỌN BỘ ĐIỀU KHIỂN </vt:lpstr>
      <vt:lpstr>CÁC BIẾN VÀO RA CỦA BỘ ĐIỀU KHIỂN</vt:lpstr>
      <vt:lpstr>CÁC GIÁ TRỊ NGÔN NGỮ CỦA CÁC BIẾN</vt:lpstr>
      <vt:lpstr>CÁC QUY TẮC ĐIỀU KHIỂN</vt:lpstr>
      <vt:lpstr>Luật điều khiển mờ cho xe cân bằng</vt:lpstr>
      <vt:lpstr>2. Lập trình bộ điều khiển mờ</vt:lpstr>
      <vt:lpstr>2. Lập trình bộ điều khiển mờ</vt:lpstr>
      <vt:lpstr>2. Lập trình bộ điều khiển mờ</vt:lpstr>
      <vt:lpstr>3. Mô hình xe cân bằng</vt:lpstr>
      <vt:lpstr>3. Mô hình xe cân bằng</vt:lpstr>
      <vt:lpstr>Phần cứng</vt:lpstr>
      <vt:lpstr>3. Mô hình xe cân bằng</vt:lpstr>
      <vt:lpstr>3. Mô hình xe cân bằng</vt:lpstr>
      <vt:lpstr>3. Mô hình xe cân bằng</vt:lpstr>
      <vt:lpstr>Tài liệu tham khảo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Kisses Hacker</dc:creator>
  <cp:lastModifiedBy>ManchesterIzRedd@gmail.com</cp:lastModifiedBy>
  <cp:revision>53</cp:revision>
  <dcterms:created xsi:type="dcterms:W3CDTF">2016-03-26T11:56:34Z</dcterms:created>
  <dcterms:modified xsi:type="dcterms:W3CDTF">2023-12-10T02:31:12Z</dcterms:modified>
</cp:coreProperties>
</file>